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0" r:id="rId3"/>
    <p:sldId id="259" r:id="rId4"/>
    <p:sldId id="257" r:id="rId5"/>
    <p:sldId id="258" r:id="rId6"/>
    <p:sldId id="260" r:id="rId7"/>
    <p:sldId id="261" r:id="rId8"/>
    <p:sldId id="266" r:id="rId9"/>
    <p:sldId id="264" r:id="rId10"/>
    <p:sldId id="265" r:id="rId11"/>
    <p:sldId id="267" r:id="rId12"/>
    <p:sldId id="268" r:id="rId13"/>
    <p:sldId id="269" r:id="rId14"/>
    <p:sldId id="271" r:id="rId15"/>
    <p:sldId id="272" r:id="rId16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768" y="72"/>
      </p:cViewPr>
      <p:guideLst>
        <p:guide orient="horz" pos="204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09220" y="225425"/>
            <a:ext cx="11997690" cy="65182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78676" y="336213"/>
            <a:ext cx="6984776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</a:p>
          <a:p>
            <a:pPr algn="ctr">
              <a:defRPr/>
            </a:pPr>
            <a:r>
              <a:rPr lang="ru-RU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271 Краснооктябрьского района Волгограда»</a:t>
            </a:r>
            <a:endParaRPr lang="ru-RU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557645" y="2042458"/>
            <a:ext cx="5344795" cy="1097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Обучающая презентация для детей 6-8 лет</a:t>
            </a:r>
          </a:p>
          <a:p>
            <a:pPr algn="ctr"/>
            <a:r>
              <a:rPr lang="ru-RU" sz="5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«Я -  пешеход»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53240" y="5108113"/>
            <a:ext cx="4572000" cy="11988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Воспитатели:</a:t>
            </a:r>
          </a:p>
          <a:p>
            <a:pPr algn="r"/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Изюмова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Борисовна</a:t>
            </a:r>
          </a:p>
          <a:p>
            <a:pPr algn="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Каверина Оксана Михайловна</a:t>
            </a:r>
          </a:p>
          <a:p>
            <a:pPr algn="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Комчатникова Ольга Васильевна</a:t>
            </a:r>
          </a:p>
        </p:txBody>
      </p:sp>
      <p:pic>
        <p:nvPicPr>
          <p:cNvPr id="10" name="Изображение 9"/>
          <p:cNvPicPr/>
          <p:nvPr/>
        </p:nvPicPr>
        <p:blipFill>
          <a:blip r:embed="rId4"/>
          <a:stretch>
            <a:fillRect/>
          </a:stretch>
        </p:blipFill>
        <p:spPr>
          <a:xfrm>
            <a:off x="245745" y="1835150"/>
            <a:ext cx="6175375" cy="4909185"/>
          </a:xfrm>
          <a:prstGeom prst="rect">
            <a:avLst/>
          </a:prstGeom>
        </p:spPr>
      </p:pic>
    </p:spTree>
  </p:cSld>
  <p:clrMapOvr>
    <a:masterClrMapping/>
  </p:clrMapOvr>
  <p:transition advTm="310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24156" y="628650"/>
            <a:ext cx="914908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24155" y="1143000"/>
            <a:ext cx="11733530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зелёный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знаками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пешеходов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улице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взрослым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держась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руку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остановиться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проезжей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посмотреть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налево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затем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убедиться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остановились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смотреть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02565" y="3429000"/>
            <a:ext cx="117328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зрительное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наблюдательность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знаки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тимулировать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связную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речь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словарный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запас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знак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. 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202565" y="4877435"/>
            <a:ext cx="115290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дисциплинированность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улице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шуметь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бегать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толкаться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advTm="3471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4444"/>
            </a:gs>
            <a:gs pos="100000">
              <a:srgbClr val="832B2B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7769225" y="2152015"/>
            <a:ext cx="4066540" cy="23374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Чтоб по улицам гулять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Нужно правила нам знать.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Знает каждый из детей,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Нет правила мудрей: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Правила дорожные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Соблюдать положено.</a:t>
            </a:r>
            <a:endParaRPr lang="ru-RU" altLang="en-US" sz="24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2"/>
          <a:srcRect r="36344"/>
          <a:stretch>
            <a:fillRect/>
          </a:stretch>
        </p:blipFill>
        <p:spPr>
          <a:xfrm>
            <a:off x="467995" y="385445"/>
            <a:ext cx="7062470" cy="6087110"/>
          </a:xfrm>
          <a:prstGeom prst="rect">
            <a:avLst/>
          </a:prstGeom>
        </p:spPr>
      </p:pic>
    </p:spTree>
  </p:cSld>
  <p:clrMapOvr>
    <a:masterClrMapping/>
  </p:clrMapOvr>
  <p:transition advTm="5558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425450"/>
            <a:ext cx="7094220" cy="587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овое поле 2"/>
          <p:cNvSpPr txBox="1"/>
          <p:nvPr/>
        </p:nvSpPr>
        <p:spPr>
          <a:xfrm>
            <a:off x="9123045" y="1652270"/>
            <a:ext cx="3214370" cy="20491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600">
                <a:latin typeface="Arial Black" panose="020B0A04020102020204" pitchFamily="34" charset="0"/>
                <a:cs typeface="Arial Black" panose="020B0A04020102020204" pitchFamily="34" charset="0"/>
              </a:rPr>
              <a:t>Идёт по улице, </a:t>
            </a:r>
          </a:p>
          <a:p>
            <a:r>
              <a:rPr lang="ru-RU" altLang="en-US" sz="1600">
                <a:latin typeface="Arial Black" panose="020B0A04020102020204" pitchFamily="34" charset="0"/>
                <a:cs typeface="Arial Black" panose="020B0A04020102020204" pitchFamily="34" charset="0"/>
              </a:rPr>
              <a:t>Не едет, </a:t>
            </a:r>
          </a:p>
          <a:p>
            <a:r>
              <a:rPr lang="ru-RU" altLang="en-US" sz="1600">
                <a:latin typeface="Arial Black" panose="020B0A04020102020204" pitchFamily="34" charset="0"/>
                <a:cs typeface="Arial Black" panose="020B0A04020102020204" pitchFamily="34" charset="0"/>
              </a:rPr>
              <a:t>По «пешеходному переходу» шагает,</a:t>
            </a:r>
          </a:p>
          <a:p>
            <a:r>
              <a:rPr lang="ru-RU" altLang="en-US" sz="1600">
                <a:latin typeface="Arial Black" panose="020B0A04020102020204" pitchFamily="34" charset="0"/>
                <a:cs typeface="Arial Black" panose="020B0A04020102020204" pitchFamily="34" charset="0"/>
              </a:rPr>
              <a:t>Дорогу переходит.</a:t>
            </a:r>
          </a:p>
          <a:p>
            <a:r>
              <a:rPr lang="ru-RU" altLang="en-US" sz="1600">
                <a:latin typeface="Arial Black" panose="020B0A04020102020204" pitchFamily="34" charset="0"/>
                <a:cs typeface="Arial Black" panose="020B0A04020102020204" pitchFamily="34" charset="0"/>
              </a:rPr>
              <a:t>Кто же это?  </a:t>
            </a:r>
          </a:p>
          <a:p>
            <a:endParaRPr lang="ru-RU" altLang="en-US" sz="1600"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27" name="Изображение 1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595" y="17145"/>
            <a:ext cx="10200640" cy="68402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152265" y="5902960"/>
            <a:ext cx="3604260" cy="87820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 anchor="t">
            <a:noAutofit/>
          </a:bodyPr>
          <a:lstStyle/>
          <a:p>
            <a:pPr algn="ctr"/>
            <a:r>
              <a:rPr lang="ru-RU" altLang="en-US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Пешеход</a:t>
            </a:r>
          </a:p>
        </p:txBody>
      </p:sp>
    </p:spTree>
  </p:cSld>
  <p:clrMapOvr>
    <a:masterClrMapping/>
  </p:clrMapOvr>
  <p:transition advTm="117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26310" y="2296160"/>
            <a:ext cx="7990840" cy="14909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ru-RU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Кто такой пешеход?</a:t>
            </a:r>
          </a:p>
        </p:txBody>
      </p:sp>
      <p:pic>
        <p:nvPicPr>
          <p:cNvPr id="6" name="Изображение 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29980" cy="685863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8729980" y="0"/>
            <a:ext cx="3462020" cy="68573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lstStyle/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 - это участник дорожного движения, который находится вне транспортного средства и не управляет им.</a:t>
            </a:r>
          </a:p>
        </p:txBody>
      </p:sp>
    </p:spTree>
  </p:cSld>
  <p:clrMapOvr>
    <a:masterClrMapping/>
  </p:clrMapOvr>
  <p:transition advTm="119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" y="262255"/>
            <a:ext cx="5753100" cy="6333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овое поле 1"/>
          <p:cNvSpPr txBox="1"/>
          <p:nvPr/>
        </p:nvSpPr>
        <p:spPr>
          <a:xfrm>
            <a:off x="7267575" y="1221740"/>
            <a:ext cx="406400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Пешеход - участник дорожного движения - обязан знать и соблюдать  правила дорожного движения.</a:t>
            </a:r>
          </a:p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Пешеходы должны ходить по тротуару, чтобы быть в безопасности</a:t>
            </a:r>
          </a:p>
        </p:txBody>
      </p:sp>
      <p:pic>
        <p:nvPicPr>
          <p:cNvPr id="3" name="Изображение 12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" y="160655"/>
            <a:ext cx="12073255" cy="49269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18110" y="5088255"/>
            <a:ext cx="11979275" cy="16459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lstStyle/>
          <a:p>
            <a:endParaRPr lang="ru-RU" altLang="en-US"/>
          </a:p>
          <a:p>
            <a:pPr algn="ctr"/>
            <a:r>
              <a:rPr lang="ru-RU" altLang="en-US"/>
              <a:t> </a:t>
            </a:r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 - это элемент дороги, предназначенный для движения пешеходов</a:t>
            </a:r>
            <a:r>
              <a:rPr lang="ru-RU" altLang="en-US"/>
              <a:t>.</a:t>
            </a:r>
          </a:p>
        </p:txBody>
      </p:sp>
      <p:pic>
        <p:nvPicPr>
          <p:cNvPr id="17" name="Изображение 17" descr="IMG_256"/>
          <p:cNvPicPr>
            <a:picLocks noChangeAspect="1"/>
          </p:cNvPicPr>
          <p:nvPr/>
        </p:nvPicPr>
        <p:blipFill>
          <a:blip r:embed="rId4"/>
          <a:srcRect l="62107"/>
          <a:stretch>
            <a:fillRect/>
          </a:stretch>
        </p:blipFill>
        <p:spPr>
          <a:xfrm>
            <a:off x="118110" y="82550"/>
            <a:ext cx="5454015" cy="6678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Текстовое поле 6"/>
          <p:cNvSpPr txBox="1"/>
          <p:nvPr/>
        </p:nvSpPr>
        <p:spPr>
          <a:xfrm>
            <a:off x="5572125" y="82550"/>
            <a:ext cx="6525260" cy="66516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noAutofit/>
          </a:bodyPr>
          <a:lstStyle/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r>
              <a:rPr lang="ru-RU" altLang="en-US"/>
              <a:t>       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ПРИ ДВИЖЕНИИ ПО ТРОТУАРУ</a:t>
            </a:r>
          </a:p>
          <a:p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Придерживайтесь правой стороны.</a:t>
            </a:r>
          </a:p>
          <a:p>
            <a:pPr algn="ctr"/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 Взрослый должен находиться  со стороны      проезжей части.</a:t>
            </a:r>
          </a:p>
          <a:p>
            <a:pPr algn="ctr"/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должны держать ребёнка за руку.</a:t>
            </a:r>
          </a:p>
          <a:p>
            <a:pPr algn="ctr"/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 advTm="282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7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  <p:bldP spid="7" grpId="0" bldLvl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8488680" y="132080"/>
            <a:ext cx="3321685" cy="6150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Переходи дорогу  по пешеходным переходам.</a:t>
            </a:r>
          </a:p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Они обозначаются  специальными дорожными знаками и разметкой</a:t>
            </a:r>
          </a:p>
        </p:txBody>
      </p:sp>
      <p:pic>
        <p:nvPicPr>
          <p:cNvPr id="2" name="Изображение 1"/>
          <p:cNvPicPr/>
          <p:nvPr/>
        </p:nvPicPr>
        <p:blipFill>
          <a:blip r:embed="rId3"/>
          <a:srcRect r="49331"/>
          <a:stretch>
            <a:fillRect/>
          </a:stretch>
        </p:blipFill>
        <p:spPr>
          <a:xfrm>
            <a:off x="278130" y="454025"/>
            <a:ext cx="3370580" cy="247459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3"/>
          <a:srcRect l="50380"/>
          <a:stretch>
            <a:fillRect/>
          </a:stretch>
        </p:blipFill>
        <p:spPr>
          <a:xfrm>
            <a:off x="278130" y="3136265"/>
            <a:ext cx="3672205" cy="3088005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4"/>
          <a:srcRect l="51345" t="36824" b="13289"/>
          <a:stretch>
            <a:fillRect/>
          </a:stretch>
        </p:blipFill>
        <p:spPr>
          <a:xfrm>
            <a:off x="4254500" y="1217295"/>
            <a:ext cx="3809365" cy="3193415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4856480" y="831215"/>
            <a:ext cx="2779395" cy="301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400"/>
              <a:t>Подземный пешеходный переход</a:t>
            </a:r>
          </a:p>
        </p:txBody>
      </p:sp>
    </p:spTree>
  </p:cSld>
  <p:clrMapOvr>
    <a:masterClrMapping/>
  </p:clrMapOvr>
  <p:transition advTm="675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1883" y="2092960"/>
            <a:ext cx="4683125" cy="14452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Правила перехода</a:t>
            </a:r>
          </a:p>
          <a:p>
            <a:pPr algn="ctr"/>
            <a:r>
              <a:rPr lang="ru-RU" altLang="en-US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проезжей части</a:t>
            </a:r>
          </a:p>
        </p:txBody>
      </p:sp>
      <p:pic>
        <p:nvPicPr>
          <p:cNvPr id="3" name="Изображение 3" descr="IMG_256"/>
          <p:cNvPicPr>
            <a:picLocks noChangeAspect="1"/>
          </p:cNvPicPr>
          <p:nvPr/>
        </p:nvPicPr>
        <p:blipFill>
          <a:blip r:embed="rId2"/>
          <a:srcRect t="23903" r="51977"/>
          <a:stretch>
            <a:fillRect/>
          </a:stretch>
        </p:blipFill>
        <p:spPr>
          <a:xfrm>
            <a:off x="2678430" y="36195"/>
            <a:ext cx="7157085" cy="65271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7734300" y="5168265"/>
            <a:ext cx="3926840" cy="13950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Остановись у перехода, но не на краю тротуара.</a:t>
            </a:r>
          </a:p>
          <a:p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 налево</a:t>
            </a:r>
          </a:p>
        </p:txBody>
      </p:sp>
      <p:pic>
        <p:nvPicPr>
          <p:cNvPr id="5" name="Изображение 3" descr="IMG_256"/>
          <p:cNvPicPr>
            <a:picLocks noChangeAspect="1"/>
          </p:cNvPicPr>
          <p:nvPr/>
        </p:nvPicPr>
        <p:blipFill>
          <a:blip r:embed="rId2"/>
          <a:srcRect l="50880" t="25350"/>
          <a:stretch>
            <a:fillRect/>
          </a:stretch>
        </p:blipFill>
        <p:spPr>
          <a:xfrm>
            <a:off x="2678430" y="36195"/>
            <a:ext cx="8704580" cy="66268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9835515" y="5168265"/>
            <a:ext cx="1684020" cy="13944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endParaRPr lang="ru-RU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Направо</a:t>
            </a:r>
          </a:p>
        </p:txBody>
      </p:sp>
      <p:pic>
        <p:nvPicPr>
          <p:cNvPr id="7" name="Изображение 3" descr="IMG_256"/>
          <p:cNvPicPr>
            <a:picLocks noChangeAspect="1"/>
          </p:cNvPicPr>
          <p:nvPr/>
        </p:nvPicPr>
        <p:blipFill>
          <a:blip r:embed="rId2"/>
          <a:srcRect t="24594" r="54268"/>
          <a:stretch>
            <a:fillRect/>
          </a:stretch>
        </p:blipFill>
        <p:spPr>
          <a:xfrm>
            <a:off x="3069590" y="0"/>
            <a:ext cx="8591550" cy="6524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Текстовое поле 7"/>
          <p:cNvSpPr txBox="1"/>
          <p:nvPr/>
        </p:nvSpPr>
        <p:spPr>
          <a:xfrm>
            <a:off x="8145780" y="5157470"/>
            <a:ext cx="3440430" cy="140525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 снова налево.</a:t>
            </a:r>
          </a:p>
          <a:p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ситуацию.</a:t>
            </a:r>
            <a:r>
              <a:rPr lang="ru-RU" altLang="en-US"/>
              <a:t> </a:t>
            </a:r>
          </a:p>
        </p:txBody>
      </p:sp>
      <p:pic>
        <p:nvPicPr>
          <p:cNvPr id="33" name="Изображение 5" descr="IMG_256"/>
          <p:cNvPicPr>
            <a:picLocks noChangeAspect="1"/>
          </p:cNvPicPr>
          <p:nvPr/>
        </p:nvPicPr>
        <p:blipFill>
          <a:blip r:embed="rId3"/>
          <a:srcRect l="18997" t="25961" r="20159" b="4157"/>
          <a:stretch>
            <a:fillRect/>
          </a:stretch>
        </p:blipFill>
        <p:spPr>
          <a:xfrm>
            <a:off x="2702560" y="13970"/>
            <a:ext cx="9255125" cy="6776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Текстовое поле 8"/>
          <p:cNvSpPr txBox="1"/>
          <p:nvPr/>
        </p:nvSpPr>
        <p:spPr>
          <a:xfrm>
            <a:off x="8315325" y="5311775"/>
            <a:ext cx="3642360" cy="131508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вперёд иди, </a:t>
            </a:r>
          </a:p>
          <a:p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контролируя ситуацию вокруг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/>
          </a:p>
          <a:p>
            <a:endParaRPr lang="ru-RU" altLang="en-US"/>
          </a:p>
        </p:txBody>
      </p:sp>
    </p:spTree>
  </p:cSld>
  <p:clrMapOvr>
    <a:masterClrMapping/>
  </p:clrMapOvr>
  <p:transition advTm="247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25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bldLvl="0" animBg="1"/>
      <p:bldP spid="6" grpId="1" animBg="1"/>
      <p:bldP spid="8" grpId="0" bldLvl="0" animBg="1"/>
      <p:bldP spid="8" grpId="1" animBg="1"/>
      <p:bldP spid="9" grpId="0" bldLvl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50847" y="515273"/>
            <a:ext cx="3590081" cy="101473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Пешеходам для начала</a:t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 знать лишь два сигнала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74174" y="1665497"/>
            <a:ext cx="274302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Красный –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Стой! Спокойно жди!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437849" y="2825920"/>
            <a:ext cx="201622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B05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 зелёный – 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Проходи!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81517" y="3813919"/>
            <a:ext cx="4927942" cy="10147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при зелёном сигнале светофора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начинай движение не убедившись,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все машины остановились!!!!!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6896735" y="5391785"/>
            <a:ext cx="4832985" cy="739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ru-RU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 проезжую часть нужно за руку со взрослым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Изображение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5755" y="238125"/>
            <a:ext cx="6302375" cy="6381115"/>
          </a:xfrm>
          <a:prstGeom prst="rect">
            <a:avLst/>
          </a:prstGeom>
        </p:spPr>
      </p:pic>
    </p:spTree>
  </p:cSld>
  <p:clrMapOvr>
    <a:masterClrMapping/>
  </p:clrMapOvr>
  <p:transition advTm="9144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3230" y="2394585"/>
            <a:ext cx="6225540" cy="17570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ru-RU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Дорожные знаки, которые </a:t>
            </a:r>
          </a:p>
          <a:p>
            <a:pPr algn="ctr"/>
            <a:r>
              <a:rPr lang="ru-RU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должен знать пешеход </a:t>
            </a:r>
          </a:p>
        </p:txBody>
      </p:sp>
      <p:pic>
        <p:nvPicPr>
          <p:cNvPr id="22" name="Изображение 22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340" y="124460"/>
            <a:ext cx="6608445" cy="66084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9074785" y="3244215"/>
            <a:ext cx="2931795" cy="1042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переход</a:t>
            </a:r>
          </a:p>
        </p:txBody>
      </p:sp>
      <p:pic>
        <p:nvPicPr>
          <p:cNvPr id="36" name="Изображение 5"/>
          <p:cNvPicPr/>
          <p:nvPr/>
        </p:nvPicPr>
        <p:blipFill>
          <a:blip r:embed="rId4"/>
          <a:srcRect l="19401" t="20972" r="24245" b="5347"/>
          <a:stretch>
            <a:fillRect/>
          </a:stretch>
        </p:blipFill>
        <p:spPr>
          <a:xfrm>
            <a:off x="2658110" y="124460"/>
            <a:ext cx="6225540" cy="630428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9074785" y="3124835"/>
            <a:ext cx="2532380" cy="17570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noAutofit/>
          </a:bodyPr>
          <a:lstStyle/>
          <a:p>
            <a:pPr algn="ctr"/>
            <a:endParaRPr lang="ru-RU" altLang="en-US"/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Подземный </a:t>
            </a: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</a:t>
            </a: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5" name="Изображение 7"/>
          <p:cNvPicPr/>
          <p:nvPr/>
        </p:nvPicPr>
        <p:blipFill>
          <a:blip r:embed="rId5"/>
          <a:stretch>
            <a:fillRect/>
          </a:stretch>
        </p:blipFill>
        <p:spPr>
          <a:xfrm>
            <a:off x="2785745" y="124143"/>
            <a:ext cx="5969000" cy="6240145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9074785" y="3124835"/>
            <a:ext cx="2532380" cy="175704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endParaRPr lang="en-US" altLang="ru-RU"/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земный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</a:t>
            </a:r>
          </a:p>
          <a:p>
            <a:pPr algn="ctr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Изображение 2"/>
          <p:cNvPicPr/>
          <p:nvPr/>
        </p:nvPicPr>
        <p:blipFill>
          <a:blip r:embed="rId6"/>
          <a:stretch>
            <a:fillRect/>
          </a:stretch>
        </p:blipFill>
        <p:spPr>
          <a:xfrm>
            <a:off x="2541270" y="273368"/>
            <a:ext cx="6459220" cy="6155055"/>
          </a:xfrm>
          <a:prstGeom prst="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9074785" y="3124835"/>
            <a:ext cx="2532380" cy="174180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noAutofit/>
          </a:bodyPr>
          <a:lstStyle/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пешеходов</a:t>
            </a: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запрещено </a:t>
            </a:r>
          </a:p>
        </p:txBody>
      </p:sp>
      <p:pic>
        <p:nvPicPr>
          <p:cNvPr id="37" name="Изображение 3"/>
          <p:cNvPicPr/>
          <p:nvPr/>
        </p:nvPicPr>
        <p:blipFill>
          <a:blip r:embed="rId7"/>
          <a:srcRect t="13223" b="16549"/>
          <a:stretch>
            <a:fillRect/>
          </a:stretch>
        </p:blipFill>
        <p:spPr>
          <a:xfrm>
            <a:off x="2261235" y="124460"/>
            <a:ext cx="6739255" cy="6598920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9074785" y="3124200"/>
            <a:ext cx="2532380" cy="175768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lstStyle/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Пешеходная дорожка</a:t>
            </a:r>
          </a:p>
        </p:txBody>
      </p:sp>
      <p:pic>
        <p:nvPicPr>
          <p:cNvPr id="34" name="Изображение 8"/>
          <p:cNvPicPr/>
          <p:nvPr/>
        </p:nvPicPr>
        <p:blipFill>
          <a:blip r:embed="rId8"/>
          <a:stretch>
            <a:fillRect/>
          </a:stretch>
        </p:blipFill>
        <p:spPr>
          <a:xfrm>
            <a:off x="2100898" y="273685"/>
            <a:ext cx="6490335" cy="6436360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9075420" y="3124835"/>
            <a:ext cx="2531745" cy="175831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noAutofit/>
          </a:bodyPr>
          <a:lstStyle/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Дорожные работы</a:t>
            </a:r>
          </a:p>
        </p:txBody>
      </p:sp>
      <p:pic>
        <p:nvPicPr>
          <p:cNvPr id="14" name="Изображение 13"/>
          <p:cNvPicPr/>
          <p:nvPr/>
        </p:nvPicPr>
        <p:blipFill>
          <a:blip r:embed="rId9"/>
          <a:stretch>
            <a:fillRect/>
          </a:stretch>
        </p:blipFill>
        <p:spPr>
          <a:xfrm>
            <a:off x="2261235" y="273685"/>
            <a:ext cx="6677025" cy="6393815"/>
          </a:xfrm>
          <a:prstGeom prst="rect">
            <a:avLst/>
          </a:prstGeom>
        </p:spPr>
      </p:pic>
      <p:sp>
        <p:nvSpPr>
          <p:cNvPr id="15" name="Текстовое поле 14"/>
          <p:cNvSpPr txBox="1"/>
          <p:nvPr/>
        </p:nvSpPr>
        <p:spPr>
          <a:xfrm>
            <a:off x="9074785" y="3110230"/>
            <a:ext cx="2531745" cy="17729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noAutofit/>
          </a:bodyPr>
          <a:lstStyle/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остановки </a:t>
            </a: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автобуса</a:t>
            </a:r>
          </a:p>
        </p:txBody>
      </p:sp>
    </p:spTree>
  </p:cSld>
  <p:clrMapOvr>
    <a:masterClrMapping/>
  </p:clrMapOvr>
  <p:transition advTm="552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bldLvl="0" animBg="1"/>
      <p:bldP spid="7" grpId="1" animBg="1"/>
      <p:bldP spid="10" grpId="0" bldLvl="0" animBg="1"/>
      <p:bldP spid="10" grpId="1" animBg="1"/>
      <p:bldP spid="11" grpId="0" bldLvl="0" animBg="1"/>
      <p:bldP spid="11" grpId="1" animBg="1"/>
      <p:bldP spid="12" grpId="0" bldLvl="0" animBg="1"/>
      <p:bldP spid="12" grpId="1" animBg="1"/>
      <p:bldP spid="13" grpId="0" bldLvl="0" animBg="1"/>
      <p:bldP spid="13" grpId="1" animBg="1"/>
      <p:bldP spid="15" grpId="0" bldLvl="0" animBg="1"/>
      <p:bldP spid="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3745" y="559435"/>
            <a:ext cx="5084445" cy="13906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ru-RU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Зачем пешеходу знать</a:t>
            </a:r>
          </a:p>
          <a:p>
            <a:pPr algn="ctr"/>
            <a:r>
              <a:rPr lang="ru-RU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дорожные знаки?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423795" y="559435"/>
            <a:ext cx="7160260" cy="27038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noAutofit/>
          </a:bodyPr>
          <a:lstStyle/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Дорожные знаки регулируют  и организовывают движение потоков машин и людей, помогают пешеходам правильно ориентироваться в сложной обстановке дорожного движения.</a:t>
            </a:r>
          </a:p>
        </p:txBody>
      </p:sp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499110" y="3545840"/>
            <a:ext cx="3195320" cy="2986405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910" y="3630295"/>
            <a:ext cx="3969385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3630295"/>
            <a:ext cx="3312795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153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61753" y="2536190"/>
            <a:ext cx="401256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Запомни!</a:t>
            </a:r>
          </a:p>
        </p:txBody>
      </p:sp>
      <p:pic>
        <p:nvPicPr>
          <p:cNvPr id="18" name="Изображение 18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35" y="304800"/>
            <a:ext cx="7045960" cy="63512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7190105" y="2536190"/>
            <a:ext cx="4389755" cy="13144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Предупреждающий знак</a:t>
            </a:r>
          </a:p>
          <a:p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«Пешеходный переход»</a:t>
            </a:r>
          </a:p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7875270" y="304800"/>
            <a:ext cx="4318000" cy="63512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lstStyle/>
          <a:p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Этот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знак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водителей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Предупреждает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водителей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приближении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переходу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alt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дорогу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устанолен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этот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знак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Изображение 1" descr="IMG_256"/>
          <p:cNvPicPr>
            <a:picLocks noChangeAspect="1"/>
          </p:cNvPicPr>
          <p:nvPr/>
        </p:nvPicPr>
        <p:blipFill>
          <a:blip r:embed="rId4"/>
          <a:srcRect l="22635" t="28602" r="11127" b="5311"/>
          <a:stretch>
            <a:fillRect/>
          </a:stretch>
        </p:blipFill>
        <p:spPr>
          <a:xfrm>
            <a:off x="-47625" y="522605"/>
            <a:ext cx="7922260" cy="61334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Изображение 7"/>
          <p:cNvPicPr/>
          <p:nvPr/>
        </p:nvPicPr>
        <p:blipFill>
          <a:blip r:embed="rId5"/>
          <a:srcRect l="17263" t="33044"/>
          <a:stretch>
            <a:fillRect/>
          </a:stretch>
        </p:blipFill>
        <p:spPr>
          <a:xfrm>
            <a:off x="17145" y="399415"/>
            <a:ext cx="7857490" cy="645922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8063230" y="522605"/>
            <a:ext cx="3966210" cy="61328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 </a:t>
            </a:r>
          </a:p>
          <a:p>
            <a:pPr algn="ctr"/>
            <a:r>
              <a:rPr lang="ru-RU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обходить</a:t>
            </a:r>
          </a:p>
          <a:p>
            <a:pPr algn="ctr"/>
            <a:r>
              <a:rPr lang="ru-RU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автобус сзади</a:t>
            </a:r>
          </a:p>
        </p:txBody>
      </p:sp>
      <p:sp>
        <p:nvSpPr>
          <p:cNvPr id="42" name="Текстовое поле 6"/>
          <p:cNvSpPr txBox="1"/>
          <p:nvPr/>
        </p:nvSpPr>
        <p:spPr>
          <a:xfrm>
            <a:off x="7875270" y="399415"/>
            <a:ext cx="4316095" cy="625729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noAutofit/>
          </a:bodyPr>
          <a:lstStyle/>
          <a:p>
            <a:pPr marL="0" algn="ctr" eaLnBrk="1"/>
            <a:r>
              <a:rPr lang="en-US" altLang="zh-CN" sz="1200" kern="100"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</a:p>
          <a:p>
            <a:pPr marL="0" algn="ctr" eaLnBrk="1"/>
            <a:r>
              <a:rPr lang="en-US" altLang="zh-CN" sz="1200" kern="100"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</a:p>
          <a:p>
            <a:pPr marL="0" algn="ctr" eaLnBrk="1"/>
            <a:r>
              <a:rPr lang="en-US" altLang="zh-CN" sz="1200" kern="100"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</a:p>
          <a:p>
            <a:pPr marL="0" algn="ctr" eaLnBrk="1"/>
            <a:r>
              <a:rPr lang="en-US" altLang="zh-CN" sz="1200" kern="100"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</a:p>
          <a:p>
            <a:pPr marL="0" algn="ctr" eaLnBrk="1"/>
            <a:endParaRPr lang="en-US" altLang="zh-CN" sz="3200" b="1" kern="1200">
              <a:solidFill>
                <a:srgbClr val="000000"/>
              </a:solidFill>
              <a:latin typeface="Times New Roman" panose="020206030504050203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marL="0" algn="ctr" eaLnBrk="1"/>
            <a:endParaRPr lang="en-US" altLang="zh-CN" sz="3200" b="1" kern="1200">
              <a:solidFill>
                <a:srgbClr val="000000"/>
              </a:solidFill>
              <a:latin typeface="Times New Roman" panose="020206030504050203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marL="0" algn="ctr" eaLnBrk="1"/>
            <a:r>
              <a:rPr lang="en-US" altLang="zh-CN" sz="3200" b="1" kern="1200">
                <a:solidFill>
                  <a:srgbClr val="000000"/>
                </a:solidFill>
                <a:latin typeface="Times New Roman" panose="020206030504050203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Опасно обходить автобус</a:t>
            </a:r>
            <a:endParaRPr lang="en-US" altLang="zh-CN" sz="1200" kern="100"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marL="0" algn="ctr" eaLnBrk="1"/>
            <a:r>
              <a:rPr lang="en-US" altLang="zh-CN" sz="3200" b="1" kern="1200">
                <a:solidFill>
                  <a:srgbClr val="000000"/>
                </a:solidFill>
                <a:latin typeface="Times New Roman" panose="020206030504050203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спереди!!!!!</a:t>
            </a:r>
            <a:endParaRPr lang="en-US" altLang="zh-CN" sz="1200" kern="100"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1" name="Изображение 10"/>
          <p:cNvPicPr/>
          <p:nvPr/>
        </p:nvPicPr>
        <p:blipFill>
          <a:blip r:embed="rId6"/>
          <a:stretch>
            <a:fillRect/>
          </a:stretch>
        </p:blipFill>
        <p:spPr>
          <a:xfrm>
            <a:off x="267335" y="0"/>
            <a:ext cx="11924030" cy="6857365"/>
          </a:xfrm>
          <a:prstGeom prst="rect">
            <a:avLst/>
          </a:prstGeom>
        </p:spPr>
      </p:pic>
    </p:spTree>
  </p:cSld>
  <p:clrMapOvr>
    <a:masterClrMapping/>
  </p:clrMapOvr>
  <p:transition advTm="479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/>
      <p:bldP spid="5" grpId="0" bldLvl="0" animBg="1"/>
      <p:bldP spid="5" grpId="1" animBg="1"/>
      <p:bldP spid="9" grpId="0" animBg="1"/>
      <p:bldP spid="9" grpId="1" animBg="1"/>
      <p:bldP spid="42" grpId="0" animBg="1"/>
      <p:bldP spid="4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04223" y="2829560"/>
            <a:ext cx="5583555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4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Найди нарушителей</a:t>
            </a:r>
          </a:p>
        </p:txBody>
      </p:sp>
      <p:pic>
        <p:nvPicPr>
          <p:cNvPr id="26" name="Изображение 26" descr="IMG_256"/>
          <p:cNvPicPr>
            <a:picLocks noChangeAspect="1"/>
          </p:cNvPicPr>
          <p:nvPr/>
        </p:nvPicPr>
        <p:blipFill>
          <a:blip r:embed="rId3"/>
          <a:srcRect t="17453"/>
          <a:stretch>
            <a:fillRect/>
          </a:stretch>
        </p:blipFill>
        <p:spPr>
          <a:xfrm>
            <a:off x="607695" y="65405"/>
            <a:ext cx="11075035" cy="68567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Изображение 25" descr="IMG_256"/>
          <p:cNvPicPr>
            <a:picLocks noChangeAspect="1"/>
          </p:cNvPicPr>
          <p:nvPr/>
        </p:nvPicPr>
        <p:blipFill>
          <a:blip r:embed="rId4"/>
          <a:srcRect l="5467" t="24434" r="3660" b="3307"/>
          <a:stretch>
            <a:fillRect/>
          </a:stretch>
        </p:blipFill>
        <p:spPr>
          <a:xfrm>
            <a:off x="911225" y="184150"/>
            <a:ext cx="10675620" cy="6673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Tm="190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2"/>
          <a:srcRect b="1609"/>
          <a:stretch>
            <a:fillRect/>
          </a:stretch>
        </p:blipFill>
        <p:spPr>
          <a:xfrm>
            <a:off x="760730" y="213360"/>
            <a:ext cx="10635615" cy="6445250"/>
          </a:xfrm>
          <a:prstGeom prst="rect">
            <a:avLst/>
          </a:prstGeom>
        </p:spPr>
      </p:pic>
    </p:spTree>
  </p:cSld>
  <p:clrMapOvr>
    <a:masterClrMapping/>
  </p:clrMapOvr>
  <p:transition advTm="4309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213995" y="106045"/>
            <a:ext cx="11405870" cy="665861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1445260" y="1538605"/>
            <a:ext cx="8943340" cy="3149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  <a:r>
              <a:rPr lang="en-US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en-US" alt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alt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- источники</a:t>
            </a:r>
          </a:p>
        </p:txBody>
      </p:sp>
    </p:spTree>
  </p:cSld>
  <p:clrMapOvr>
    <a:masterClrMapping/>
  </p:clrMapOvr>
  <p:transition advTm="2026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577</Words>
  <Application>Microsoft Office PowerPoint</Application>
  <PresentationFormat>Широкоэкранный</PresentationFormat>
  <Paragraphs>139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微软雅黑</vt:lpstr>
      <vt:lpstr>Arial</vt:lpstr>
      <vt:lpstr>Arial Black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ЗС</dc:creator>
  <cp:lastModifiedBy>Professional</cp:lastModifiedBy>
  <cp:revision>14</cp:revision>
  <dcterms:created xsi:type="dcterms:W3CDTF">2025-07-23T00:59:00Z</dcterms:created>
  <dcterms:modified xsi:type="dcterms:W3CDTF">2026-04-15T17:31:52Z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1049-12.2.0.23196</vt:lpwstr>
  </property>
  <property fmtid="{D5CDD505-2E9C-101B-9397-08002B2CF9AE}" pid="3" name="ICV">
    <vt:lpwstr>825E9F444CA14E91AB4A4C4EDADF4B37_11</vt:lpwstr>
  </property>
</Properties>
</file>